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910" r:id="rId31"/>
    <p:sldId id="911" r:id="rId32"/>
    <p:sldId id="912" r:id="rId33"/>
    <p:sldId id="913" r:id="rId34"/>
    <p:sldId id="914" r:id="rId35"/>
    <p:sldId id="915" r:id="rId36"/>
    <p:sldId id="917" r:id="rId37"/>
    <p:sldId id="882" r:id="rId38"/>
    <p:sldId id="919" r:id="rId39"/>
    <p:sldId id="918" r:id="rId40"/>
    <p:sldId id="920" r:id="rId41"/>
    <p:sldId id="921" r:id="rId42"/>
    <p:sldId id="922" r:id="rId43"/>
    <p:sldId id="878" r:id="rId44"/>
    <p:sldId id="881" r:id="rId45"/>
    <p:sldId id="873" r:id="rId46"/>
    <p:sldId id="874" r:id="rId47"/>
    <p:sldId id="876" r:id="rId48"/>
    <p:sldId id="875" r:id="rId49"/>
    <p:sldId id="877" r:id="rId50"/>
    <p:sldId id="869" r:id="rId51"/>
    <p:sldId id="870" r:id="rId52"/>
    <p:sldId id="826" r:id="rId53"/>
    <p:sldId id="867" r:id="rId54"/>
    <p:sldId id="853" r:id="rId55"/>
    <p:sldId id="854" r:id="rId56"/>
    <p:sldId id="879" r:id="rId57"/>
    <p:sldId id="880" r:id="rId58"/>
    <p:sldId id="855" r:id="rId59"/>
    <p:sldId id="857" r:id="rId60"/>
    <p:sldId id="856" r:id="rId61"/>
    <p:sldId id="858" r:id="rId62"/>
    <p:sldId id="859" r:id="rId63"/>
    <p:sldId id="860" r:id="rId64"/>
    <p:sldId id="861" r:id="rId65"/>
    <p:sldId id="862" r:id="rId66"/>
    <p:sldId id="863" r:id="rId67"/>
    <p:sldId id="864" r:id="rId68"/>
    <p:sldId id="865" r:id="rId69"/>
    <p:sldId id="866" r:id="rId70"/>
    <p:sldId id="59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911"/>
            <p14:sldId id="912"/>
            <p14:sldId id="913"/>
            <p14:sldId id="914"/>
            <p14:sldId id="915"/>
            <p14:sldId id="917"/>
            <p14:sldId id="882"/>
            <p14:sldId id="919"/>
            <p14:sldId id="918"/>
            <p14:sldId id="920"/>
            <p14:sldId id="921"/>
            <p14:sldId id="922"/>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3/30/2022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3/30/2022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289494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949663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01596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486801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1780442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54064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4541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191921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270013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1831128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3775121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3/30/2022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3/30/2022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3/30/2022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3/30/2022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3/30/2022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3/30/2022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3/30/2022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4.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59.jpg"/><Relationship Id="rId1" Type="http://schemas.openxmlformats.org/officeDocument/2006/relationships/slideLayout" Target="../slideLayouts/slideLayout8.xml"/><Relationship Id="rId6" Type="http://schemas.openxmlformats.org/officeDocument/2006/relationships/image" Target="../media/image63.svg"/><Relationship Id="rId11" Type="http://schemas.openxmlformats.org/officeDocument/2006/relationships/image" Target="../media/image67.sv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svg"/><Relationship Id="rId9" Type="http://schemas.openxmlformats.org/officeDocument/2006/relationships/hyperlink" Target="http://www.sztaki.h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Ezt a Józsi meglátja megöli magát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„Úristen István. Micsoda? Tanulás közben le föl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Meg akarsz ölni? Hát ez így nem jó. Mondaná és talán igaza is van.</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akkor miért csináltam így?</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Talán mert ha rögtön az algoritmusra bíznám, hogy a kimenetén keletkező jel alapján lépkedjen akkor féltem, hogy elindul az egyik irányba és ha beragad, akkor soha nem lép a másikba.</a:t>
            </a:r>
          </a:p>
        </p:txBody>
      </p:sp>
    </p:spTree>
    <p:extLst>
      <p:ext uri="{BB962C8B-B14F-4D97-AF65-F5344CB8AC3E}">
        <p14:creationId xmlns:p14="http://schemas.microsoft.com/office/powerpoint/2010/main" val="40670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Igen ám csakhogy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41418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egy alapvető hibának az eredménye? Kérdés?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Hiszen elvileg a Lineáris Regressziós képlet ha jó akkor egy felfelé lépés alapján azt is ki tudjuk számolni, hogy mi lett volna az érték ha lefelé lép. Ezért lineáris.</a:t>
            </a:r>
          </a:p>
        </p:txBody>
      </p:sp>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3685759"/>
            <a:ext cx="10988144" cy="2752983"/>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Calibri Light" panose="020F0302020204030204" pitchFamily="34" charset="0"/>
              </a:rPr>
              <a:t>Ezért nagyon fontos, hogy csináljak egy tesztet (Quick and </a:t>
            </a:r>
            <a:r>
              <a:rPr lang="hu-HU" sz="3600" dirty="0" err="1">
                <a:solidFill>
                  <a:schemeClr val="tx1"/>
                </a:solidFill>
                <a:latin typeface="Georgia" panose="02040502050405020303" pitchFamily="18" charset="0"/>
                <a:cs typeface="Calibri Light" panose="020F0302020204030204" pitchFamily="34" charset="0"/>
              </a:rPr>
              <a:t>dirty</a:t>
            </a:r>
            <a:r>
              <a:rPr lang="hu-HU" sz="36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 egyszerűen kikapcsolom a 12-ik vagy 24-ik lépésben az automatikus mozgatást.</a:t>
            </a:r>
          </a:p>
        </p:txBody>
      </p:sp>
    </p:spTree>
    <p:extLst>
      <p:ext uri="{BB962C8B-B14F-4D97-AF65-F5344CB8AC3E}">
        <p14:creationId xmlns:p14="http://schemas.microsoft.com/office/powerpoint/2010/main" val="4384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 régi – minden 3.ik lépésben </a:t>
            </a:r>
            <a:r>
              <a:rPr lang="hu-HU" sz="3600" dirty="0" err="1">
                <a:solidFill>
                  <a:schemeClr val="tx1"/>
                </a:solidFill>
                <a:latin typeface="Georgia" panose="02040502050405020303" pitchFamily="18" charset="0"/>
                <a:cs typeface="Arial" panose="020B0604020202020204" pitchFamily="34" charset="0"/>
              </a:rPr>
              <a:t>autoscale</a:t>
            </a:r>
            <a:r>
              <a:rPr lang="hu-HU" sz="3600" dirty="0">
                <a:solidFill>
                  <a:schemeClr val="tx1"/>
                </a:solidFill>
                <a:latin typeface="Georgia" panose="02040502050405020303" pitchFamily="18" charset="0"/>
                <a:cs typeface="Arial" panose="020B0604020202020204" pitchFamily="34" charset="0"/>
              </a:rPr>
              <a:t> (+1, -1)</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Régen ez alapján dolgoztam, hogy minden harmadik lépésnél nem végezte el a neurális háló kiértékelését, hanem egyszerűen egy minta alapján (+1, -1, -1 +1) csinált egy mesterséges skálázást. Ténylegesen. Ezzel kívántam biztosítani, hogy mindenféleképpen keletkezzen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skálázási adatok. Kicsit mesterségesen megsegítettem.</a:t>
            </a:r>
          </a:p>
        </p:txBody>
      </p:sp>
      <p:pic>
        <p:nvPicPr>
          <p:cNvPr id="13" name="Kép 12">
            <a:extLst>
              <a:ext uri="{FF2B5EF4-FFF2-40B4-BE49-F238E27FC236}">
                <a16:creationId xmlns:a16="http://schemas.microsoft.com/office/drawing/2014/main" id="{B7540C74-3DDA-4E5A-8DEB-77552D56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2960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Csak az első 24 lépésben mozgatom mesterségesen</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A 24-ik lépés után kikapcsolom a mesterséges mozgatást. Azért 24, mert ennyi idő alatt bejár két teljes le föl </a:t>
            </a:r>
            <a:r>
              <a:rPr lang="hu-HU" dirty="0" err="1">
                <a:solidFill>
                  <a:schemeClr val="tx1"/>
                </a:solidFill>
                <a:latin typeface="Arial" panose="020B0604020202020204" pitchFamily="34" charset="0"/>
                <a:cs typeface="Arial" panose="020B0604020202020204" pitchFamily="34" charset="0"/>
              </a:rPr>
              <a:t>föl</a:t>
            </a:r>
            <a:r>
              <a:rPr lang="hu-HU" dirty="0">
                <a:solidFill>
                  <a:schemeClr val="tx1"/>
                </a:solidFill>
                <a:latin typeface="Arial" panose="020B0604020202020204" pitchFamily="34" charset="0"/>
                <a:cs typeface="Arial" panose="020B0604020202020204" pitchFamily="34" charset="0"/>
              </a:rPr>
              <a:t> le ciklust.</a:t>
            </a:r>
          </a:p>
          <a:p>
            <a:pPr algn="l">
              <a:lnSpc>
                <a:spcPct val="100000"/>
              </a:lnSpc>
            </a:pPr>
            <a:r>
              <a:rPr lang="hu-HU" dirty="0">
                <a:solidFill>
                  <a:schemeClr val="tx1"/>
                </a:solidFill>
                <a:latin typeface="Arial" panose="020B0604020202020204" pitchFamily="34" charset="0"/>
                <a:cs typeface="Arial" panose="020B0604020202020204" pitchFamily="34" charset="0"/>
              </a:rPr>
              <a:t>Az eredményeket érdemes összevetni az előző dián látható ábrával. </a:t>
            </a:r>
          </a:p>
        </p:txBody>
      </p:sp>
      <p:pic>
        <p:nvPicPr>
          <p:cNvPr id="4" name="Kép 3">
            <a:extLst>
              <a:ext uri="{FF2B5EF4-FFF2-40B4-BE49-F238E27FC236}">
                <a16:creationId xmlns:a16="http://schemas.microsoft.com/office/drawing/2014/main" id="{A7C81110-8F61-44F0-A80B-D646E52E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5845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Még az elején sem. A mozgás csakis a neurális háló kimenetén elő álló érték alapján történik. Bár engem is érdekelne, hogyan van kiértékelve ha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konkrétan tök hülye és nincs is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adata. </a:t>
            </a:r>
            <a:r>
              <a:rPr lang="hu-HU" dirty="0">
                <a:solidFill>
                  <a:schemeClr val="tx1"/>
                </a:solidFill>
                <a:latin typeface="Arial" panose="020B0604020202020204" pitchFamily="34" charset="0"/>
                <a:cs typeface="Arial" panose="020B0604020202020204" pitchFamily="34" charset="0"/>
                <a:sym typeface="Wingdings" panose="05000000000000000000" pitchFamily="2" charset="2"/>
              </a:rPr>
              <a:t> hm.</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Azt hiszem úgy írtam meg, hogy akkor a listában elérhető legnagyobb lépés kerül kiválasztásra.</a:t>
            </a:r>
          </a:p>
        </p:txBody>
      </p:sp>
      <p:pic>
        <p:nvPicPr>
          <p:cNvPr id="3" name="Kép 2">
            <a:extLst>
              <a:ext uri="{FF2B5EF4-FFF2-40B4-BE49-F238E27FC236}">
                <a16:creationId xmlns:a16="http://schemas.microsoft.com/office/drawing/2014/main" id="{3246958B-7FD8-45B8-BBF0-3A5B1DD7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9164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Ugyan ezek a teljes futás során</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06E4F20D-FC93-414E-838D-53EC785B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7" name="Szöveg helye 14">
            <a:extLst>
              <a:ext uri="{FF2B5EF4-FFF2-40B4-BE49-F238E27FC236}">
                <a16:creationId xmlns:a16="http://schemas.microsoft.com/office/drawing/2014/main" id="{6E07BE13-1096-4F55-A29A-E44B7C96EAAD}"/>
              </a:ext>
            </a:extLst>
          </p:cNvPr>
          <p:cNvSpPr txBox="1">
            <a:spLocks/>
          </p:cNvSpPr>
          <p:nvPr/>
        </p:nvSpPr>
        <p:spPr>
          <a:xfrm>
            <a:off x="541246" y="4794319"/>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3 körönként</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AE622C17-6A4F-467C-9070-A19659959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0" name="Szöveg helye 14">
            <a:extLst>
              <a:ext uri="{FF2B5EF4-FFF2-40B4-BE49-F238E27FC236}">
                <a16:creationId xmlns:a16="http://schemas.microsoft.com/office/drawing/2014/main" id="{BE321E29-B59D-4E35-93A3-2A1978914F95}"/>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Az első 24 lépésben utána soha</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6" name="Kép 5">
            <a:extLst>
              <a:ext uri="{FF2B5EF4-FFF2-40B4-BE49-F238E27FC236}">
                <a16:creationId xmlns:a16="http://schemas.microsoft.com/office/drawing/2014/main" id="{07B2624F-346A-40BD-B1A1-DAC1BC00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1" name="Szöveg helye 14">
            <a:extLst>
              <a:ext uri="{FF2B5EF4-FFF2-40B4-BE49-F238E27FC236}">
                <a16:creationId xmlns:a16="http://schemas.microsoft.com/office/drawing/2014/main" id="{2259F103-B90D-43E5-9977-150AF454DD1E}"/>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4986A90-6F97-40CC-8C1F-0D6A89E844A9}"/>
              </a:ext>
            </a:extLst>
          </p:cNvPr>
          <p:cNvSpPr txBox="1">
            <a:spLocks/>
          </p:cNvSpPr>
          <p:nvPr/>
        </p:nvSpPr>
        <p:spPr>
          <a:xfrm>
            <a:off x="541246" y="5839616"/>
            <a:ext cx="10910808" cy="1018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Ez utóbbi adja szemmel láthatóan a legrosszabb eredményt. Idővel sem javul a helyzet.</a:t>
            </a:r>
          </a:p>
          <a:p>
            <a:pPr algn="l">
              <a:lnSpc>
                <a:spcPct val="100000"/>
              </a:lnSpc>
            </a:pPr>
            <a:r>
              <a:rPr lang="hu-HU" dirty="0">
                <a:solidFill>
                  <a:schemeClr val="tx1"/>
                </a:solidFill>
                <a:latin typeface="Arial" panose="020B0604020202020204" pitchFamily="34" charset="0"/>
                <a:cs typeface="Arial" panose="020B0604020202020204" pitchFamily="34" charset="0"/>
              </a:rPr>
              <a:t>Ennek okáról a következő dián szeretnék említést tenni.</a:t>
            </a:r>
          </a:p>
        </p:txBody>
      </p:sp>
    </p:spTree>
    <p:extLst>
      <p:ext uri="{BB962C8B-B14F-4D97-AF65-F5344CB8AC3E}">
        <p14:creationId xmlns:p14="http://schemas.microsoft.com/office/powerpoint/2010/main" val="32342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03398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Mielőtt tovább mennénk egy fontos paradigma</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584175"/>
            <a:ext cx="10988144" cy="372386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 kerüljön be 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adatok közé?</a:t>
            </a:r>
          </a:p>
          <a:p>
            <a:pPr algn="l">
              <a:lnSpc>
                <a:spcPct val="100000"/>
              </a:lnSpc>
            </a:pPr>
            <a:r>
              <a:rPr lang="hu-HU" dirty="0">
                <a:solidFill>
                  <a:schemeClr val="tx1"/>
                </a:solidFill>
                <a:latin typeface="Arial" panose="020B0604020202020204" pitchFamily="34" charset="0"/>
                <a:cs typeface="Arial" panose="020B0604020202020204" pitchFamily="34" charset="0"/>
              </a:rPr>
              <a:t>Csak az kerüljön be amikor ténylegesen skálázás </a:t>
            </a:r>
            <a:r>
              <a:rPr lang="hu-HU" dirty="0" err="1">
                <a:solidFill>
                  <a:schemeClr val="tx1"/>
                </a:solidFill>
                <a:latin typeface="Arial" panose="020B0604020202020204" pitchFamily="34" charset="0"/>
                <a:cs typeface="Arial" panose="020B0604020202020204" pitchFamily="34" charset="0"/>
              </a:rPr>
              <a:t>történeik</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Vagy legyen olyan</a:t>
            </a:r>
          </a:p>
          <a:p>
            <a:pPr algn="l">
              <a:lnSpc>
                <a:spcPct val="100000"/>
              </a:lnSpc>
            </a:pPr>
            <a:r>
              <a:rPr lang="hu-HU" dirty="0">
                <a:solidFill>
                  <a:schemeClr val="tx1"/>
                </a:solidFill>
                <a:latin typeface="Arial" panose="020B0604020202020204" pitchFamily="34" charset="0"/>
                <a:cs typeface="Arial" panose="020B0604020202020204" pitchFamily="34" charset="0"/>
              </a:rPr>
              <a:t>Hogy azok az adatok is bekerülnek amikor nincs skálázás, ilyenkor nyilván a </a:t>
            </a:r>
            <a:r>
              <a:rPr lang="hu-HU" dirty="0" err="1">
                <a:solidFill>
                  <a:schemeClr val="tx1"/>
                </a:solidFill>
                <a:latin typeface="Arial" panose="020B0604020202020204" pitchFamily="34" charset="0"/>
                <a:cs typeface="Arial" panose="020B0604020202020204" pitchFamily="34" charset="0"/>
              </a:rPr>
              <a:t>delta_vm</a:t>
            </a:r>
            <a:r>
              <a:rPr lang="hu-HU" dirty="0">
                <a:solidFill>
                  <a:schemeClr val="tx1"/>
                </a:solidFill>
                <a:latin typeface="Arial" panose="020B0604020202020204" pitchFamily="34" charset="0"/>
                <a:cs typeface="Arial" panose="020B0604020202020204" pitchFamily="34" charset="0"/>
              </a:rPr>
              <a:t> 0</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Ez egy fontos kérdés.</a:t>
            </a:r>
          </a:p>
          <a:p>
            <a:pPr algn="l">
              <a:lnSpc>
                <a:spcPct val="100000"/>
              </a:lnSpc>
            </a:pPr>
            <a:r>
              <a:rPr lang="hu-HU" dirty="0">
                <a:solidFill>
                  <a:schemeClr val="tx1"/>
                </a:solidFill>
                <a:latin typeface="Arial" panose="020B0604020202020204" pitchFamily="34" charset="0"/>
                <a:cs typeface="Arial" panose="020B0604020202020204" pitchFamily="34" charset="0"/>
              </a:rPr>
              <a:t>A lényeg, hogy megcsináltam mindkét változatot és ki be kapcsolhatóvá tettem. Ezt fontos észben tartani mert vannak arra utaló jelek, hogy nem lenne hülyeség bevenni azokat az eseteket is a becslésbe amikor ténylegesen nincs skálázás. Ettől függetlenül a következő LR teszt összehasonlítást úgy fogom megcsinálni, hogy csak a tényleges skálázás esetén kerülnek be az adatok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afrter</a:t>
            </a:r>
            <a:r>
              <a:rPr lang="hu-HU">
                <a:solidFill>
                  <a:schemeClr val="tx1"/>
                </a:solidFill>
                <a:latin typeface="Arial" panose="020B0604020202020204" pitchFamily="34" charset="0"/>
                <a:cs typeface="Arial" panose="020B0604020202020204" pitchFamily="34" charset="0"/>
              </a:rPr>
              <a:t> adatok közé.</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28166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
        <p:nvSpPr>
          <p:cNvPr id="4" name="Szöveg helye 14">
            <a:extLst>
              <a:ext uri="{FF2B5EF4-FFF2-40B4-BE49-F238E27FC236}">
                <a16:creationId xmlns:a16="http://schemas.microsoft.com/office/drawing/2014/main" id="{04E590D4-4038-4E74-9AF9-7A03429C775B}"/>
              </a:ext>
            </a:extLst>
          </p:cNvPr>
          <p:cNvSpPr txBox="1">
            <a:spLocks/>
          </p:cNvSpPr>
          <p:nvPr/>
        </p:nvSpPr>
        <p:spPr>
          <a:xfrm>
            <a:off x="541247" y="2788166"/>
            <a:ext cx="10988144" cy="11477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amikor csináltam a programot kapkodásból, figyelmetlenségből, hanyagságból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nem az eredeti cikkben megjelent képlet alapján számoltam a metrikák regressziós egyenletét, amely így néz ki</a:t>
            </a: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4077420"/>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4594253"/>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Tree>
    <p:extLst>
      <p:ext uri="{BB962C8B-B14F-4D97-AF65-F5344CB8AC3E}">
        <p14:creationId xmlns:p14="http://schemas.microsoft.com/office/powerpoint/2010/main" val="1413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1586012"/>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102845"/>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
        <p:nvSpPr>
          <p:cNvPr id="7" name="Szöveg helye 14">
            <a:extLst>
              <a:ext uri="{FF2B5EF4-FFF2-40B4-BE49-F238E27FC236}">
                <a16:creationId xmlns:a16="http://schemas.microsoft.com/office/drawing/2014/main" id="{C4764CE9-5AB5-44BB-BF70-A23332F12EA8}"/>
              </a:ext>
            </a:extLst>
          </p:cNvPr>
          <p:cNvSpPr txBox="1">
            <a:spLocks/>
          </p:cNvSpPr>
          <p:nvPr/>
        </p:nvSpPr>
        <p:spPr>
          <a:xfrm>
            <a:off x="541247" y="4262951"/>
            <a:ext cx="10988144" cy="208484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80 · 5/(5 + 2) + c2 · 80 · 2/(5 + 2)</a:t>
            </a:r>
          </a:p>
          <a:p>
            <a:pPr algn="l">
              <a:lnSpc>
                <a:spcPct val="100000"/>
              </a:lnSpc>
            </a:pPr>
            <a:r>
              <a:rPr lang="pl-PL" dirty="0"/>
              <a:t>m′ = c0 + c1 · 80 · 5/(7)       + c2 · 80 · 2/(7)</a:t>
            </a:r>
          </a:p>
          <a:p>
            <a:pPr algn="l">
              <a:lnSpc>
                <a:spcPct val="100000"/>
              </a:lnSpc>
            </a:pPr>
            <a:endParaRPr lang="pl-PL" dirty="0">
              <a:solidFill>
                <a:schemeClr val="tx1"/>
              </a:solidFill>
              <a:latin typeface="Arial" panose="020B0604020202020204" pitchFamily="34" charset="0"/>
              <a:cs typeface="Arial" panose="020B0604020202020204" pitchFamily="34" charset="0"/>
            </a:endParaRPr>
          </a:p>
          <a:p>
            <a:pPr algn="l">
              <a:lnSpc>
                <a:spcPct val="100000"/>
              </a:lnSpc>
            </a:pPr>
            <a:r>
              <a:rPr lang="pl-PL" dirty="0"/>
              <a:t>m′ = c0 + c1 · 80 · 0.714      + c2 · 80 · 0.2857</a:t>
            </a:r>
          </a:p>
          <a:p>
            <a:pPr algn="l">
              <a:lnSpc>
                <a:spcPct val="100000"/>
              </a:lnSpc>
            </a:pPr>
            <a:r>
              <a:rPr lang="pl-PL" dirty="0"/>
              <a:t>m′ = c0 + c1 · 57.142           + c2 · 22.857</a:t>
            </a:r>
          </a:p>
        </p:txBody>
      </p:sp>
    </p:spTree>
    <p:extLst>
      <p:ext uri="{BB962C8B-B14F-4D97-AF65-F5344CB8AC3E}">
        <p14:creationId xmlns:p14="http://schemas.microsoft.com/office/powerpoint/2010/main" val="42346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14402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Elkezdtem dolgozni a képlet átírásán ami érdekes lesz</a:t>
            </a:r>
          </a:p>
          <a:p>
            <a:pPr algn="l">
              <a:lnSpc>
                <a:spcPct val="100000"/>
              </a:lnSpc>
            </a:pPr>
            <a:r>
              <a:rPr lang="hu-HU" dirty="0">
                <a:solidFill>
                  <a:schemeClr val="tx1"/>
                </a:solidFill>
                <a:latin typeface="Arial" panose="020B0604020202020204" pitchFamily="34" charset="0"/>
                <a:cs typeface="Arial" panose="020B0604020202020204" pitchFamily="34" charset="0"/>
              </a:rPr>
              <a:t>Utána számos tesztet el kell végeznem különös tekintettel kettő féle beállításra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Ne legyen mesterséges mozgatás, csak az elején legyen, soha ne legyen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 kerüljön be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adatok közé (az is ahol nem volt eltérés </a:t>
            </a:r>
            <a:r>
              <a:rPr lang="hu-HU" dirty="0" err="1">
                <a:solidFill>
                  <a:schemeClr val="tx1"/>
                </a:solidFill>
                <a:latin typeface="Arial" panose="020B0604020202020204" pitchFamily="34" charset="0"/>
                <a:cs typeface="Arial" panose="020B0604020202020204" pitchFamily="34" charset="0"/>
              </a:rPr>
              <a:t>action</a:t>
            </a:r>
            <a:r>
              <a:rPr lang="hu-HU" dirty="0">
                <a:solidFill>
                  <a:schemeClr val="tx1"/>
                </a:solidFill>
                <a:latin typeface="Arial" panose="020B0604020202020204" pitchFamily="34" charset="0"/>
                <a:cs typeface="Arial" panose="020B0604020202020204" pitchFamily="34" charset="0"/>
              </a:rPr>
              <a:t>, vagy csak az </a:t>
            </a:r>
            <a:r>
              <a:rPr lang="hu-HU">
                <a:solidFill>
                  <a:schemeClr val="tx1"/>
                </a:solidFill>
                <a:latin typeface="Arial" panose="020B0604020202020204" pitchFamily="34" charset="0"/>
                <a:cs typeface="Arial" panose="020B0604020202020204" pitchFamily="34" charset="0"/>
              </a:rPr>
              <a:t>ahol volt)</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77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kültéri, csoport, személyek látható&#10;&#10;Automatikusan generált leírás">
            <a:extLst>
              <a:ext uri="{FF2B5EF4-FFF2-40B4-BE49-F238E27FC236}">
                <a16:creationId xmlns:a16="http://schemas.microsoft.com/office/drawing/2014/main" id="{AE7CA456-BF76-403C-AF2E-02034C4B0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32"/>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Csak egy képernyőkép</a:t>
            </a:r>
          </a:p>
          <a:p>
            <a:pPr algn="l">
              <a:lnSpc>
                <a:spcPct val="100000"/>
              </a:lnSpc>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right</a:t>
            </a:r>
            <a:r>
              <a:rPr lang="hu-HU" dirty="0">
                <a:solidFill>
                  <a:schemeClr val="tx1"/>
                </a:solidFill>
                <a:latin typeface="Arial" panose="020B0604020202020204" pitchFamily="34" charset="0"/>
                <a:cs typeface="Arial" panose="020B0604020202020204" pitchFamily="34" charset="0"/>
              </a:rPr>
              <a:t> szenzort átírtam az új képletre a másikat meg még a régiben hagytam. A lényeg, hogy mindig a kibaszott SGD optimizert használt különben az ADAM megszopat de keményen.</a:t>
            </a:r>
          </a:p>
        </p:txBody>
      </p:sp>
      <p:pic>
        <p:nvPicPr>
          <p:cNvPr id="4" name="Kép 3">
            <a:extLst>
              <a:ext uri="{FF2B5EF4-FFF2-40B4-BE49-F238E27FC236}">
                <a16:creationId xmlns:a16="http://schemas.microsoft.com/office/drawing/2014/main" id="{A3EF5AA6-8270-4B4A-A034-C7F8A148D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11049"/>
            <a:ext cx="12192000" cy="2046951"/>
          </a:xfrm>
          <a:prstGeom prst="rect">
            <a:avLst/>
          </a:prstGeom>
        </p:spPr>
      </p:pic>
      <p:pic>
        <p:nvPicPr>
          <p:cNvPr id="6" name="Kép 5">
            <a:extLst>
              <a:ext uri="{FF2B5EF4-FFF2-40B4-BE49-F238E27FC236}">
                <a16:creationId xmlns:a16="http://schemas.microsoft.com/office/drawing/2014/main" id="{93C3F424-F541-4D98-8B65-F109D3425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49" y="0"/>
            <a:ext cx="6515101" cy="6858000"/>
          </a:xfrm>
          <a:prstGeom prst="rect">
            <a:avLst/>
          </a:prstGeom>
        </p:spPr>
      </p:pic>
    </p:spTree>
    <p:extLst>
      <p:ext uri="{BB962C8B-B14F-4D97-AF65-F5344CB8AC3E}">
        <p14:creationId xmlns:p14="http://schemas.microsoft.com/office/powerpoint/2010/main" val="29364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Megcsináltam úgy, hogy minden LR becslést az új képlet alapján számol. Jöhetnek majd tesztek. Nem esett szét, a regressziós együtthatók értéke kicsit más lett, de ugyan úgy működik.</a:t>
            </a:r>
          </a:p>
        </p:txBody>
      </p:sp>
      <p:pic>
        <p:nvPicPr>
          <p:cNvPr id="5" name="Kép 4" descr="A képen kültéri, csoport, személyek, több látható&#10;&#10;Automatikusan generált leírás">
            <a:extLst>
              <a:ext uri="{FF2B5EF4-FFF2-40B4-BE49-F238E27FC236}">
                <a16:creationId xmlns:a16="http://schemas.microsoft.com/office/drawing/2014/main" id="{7A788825-118E-471B-928C-C6D03631E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32"/>
            <a:ext cx="12192000" cy="4850668"/>
          </a:xfrm>
          <a:prstGeom prst="rect">
            <a:avLst/>
          </a:prstGeom>
        </p:spPr>
      </p:pic>
      <p:pic>
        <p:nvPicPr>
          <p:cNvPr id="10" name="Kép 9">
            <a:extLst>
              <a:ext uri="{FF2B5EF4-FFF2-40B4-BE49-F238E27FC236}">
                <a16:creationId xmlns:a16="http://schemas.microsoft.com/office/drawing/2014/main" id="{88678D2C-4256-432E-8107-F76AD89E9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39996"/>
            <a:ext cx="12192000" cy="4818004"/>
          </a:xfrm>
          <a:prstGeom prst="rect">
            <a:avLst/>
          </a:prstGeom>
        </p:spPr>
      </p:pic>
      <p:pic>
        <p:nvPicPr>
          <p:cNvPr id="14" name="Kép 13" descr="A képen szöveg látható&#10;&#10;Automatikusan generált leírás">
            <a:extLst>
              <a:ext uri="{FF2B5EF4-FFF2-40B4-BE49-F238E27FC236}">
                <a16:creationId xmlns:a16="http://schemas.microsoft.com/office/drawing/2014/main" id="{483FE7BF-D1CA-4A31-80F9-8A00009D1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11049"/>
            <a:ext cx="12192000" cy="2046951"/>
          </a:xfrm>
          <a:prstGeom prst="rect">
            <a:avLst/>
          </a:prstGeom>
        </p:spPr>
      </p:pic>
      <p:pic>
        <p:nvPicPr>
          <p:cNvPr id="16" name="Kép 15" descr="A képen kosárlabda, sportjátékok, sport látható&#10;&#10;Automatikusan generált leírás">
            <a:extLst>
              <a:ext uri="{FF2B5EF4-FFF2-40B4-BE49-F238E27FC236}">
                <a16:creationId xmlns:a16="http://schemas.microsoft.com/office/drawing/2014/main" id="{A393DD9D-CEFE-4A69-9634-77725B4A8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449" y="0"/>
            <a:ext cx="6515101" cy="6858000"/>
          </a:xfrm>
          <a:prstGeom prst="rect">
            <a:avLst/>
          </a:prstGeom>
        </p:spPr>
      </p:pic>
    </p:spTree>
    <p:extLst>
      <p:ext uri="{BB962C8B-B14F-4D97-AF65-F5344CB8AC3E}">
        <p14:creationId xmlns:p14="http://schemas.microsoft.com/office/powerpoint/2010/main" val="2259942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32050</TotalTime>
  <Words>5955</Words>
  <Application>Microsoft Office PowerPoint</Application>
  <PresentationFormat>Szélesvásznú</PresentationFormat>
  <Paragraphs>477</Paragraphs>
  <Slides>70</Slides>
  <Notes>69</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70</vt:i4>
      </vt:variant>
    </vt:vector>
  </HeadingPairs>
  <TitlesOfParts>
    <vt:vector size="76"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1766</cp:revision>
  <dcterms:created xsi:type="dcterms:W3CDTF">2019-06-15T13:08:53Z</dcterms:created>
  <dcterms:modified xsi:type="dcterms:W3CDTF">2022-03-30T15:12:32Z</dcterms:modified>
</cp:coreProperties>
</file>